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3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Override4.xml" ContentType="application/vnd.openxmlformats-officedocument.themeOverr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Override5.xml" ContentType="application/vnd.openxmlformats-officedocument.themeOverr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heme/themeOverride6.xml" ContentType="application/vnd.openxmlformats-officedocument.themeOverr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309" r:id="rId6"/>
    <p:sldId id="311" r:id="rId7"/>
    <p:sldId id="312" r:id="rId8"/>
    <p:sldId id="310" r:id="rId9"/>
    <p:sldId id="308" r:id="rId10"/>
    <p:sldId id="314" r:id="rId11"/>
    <p:sldId id="315" r:id="rId12"/>
    <p:sldId id="318" r:id="rId13"/>
    <p:sldId id="317" r:id="rId14"/>
    <p:sldId id="316" r:id="rId15"/>
    <p:sldId id="319" r:id="rId16"/>
    <p:sldId id="323" r:id="rId17"/>
    <p:sldId id="322" r:id="rId18"/>
    <p:sldId id="320" r:id="rId19"/>
    <p:sldId id="324" r:id="rId20"/>
    <p:sldId id="31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</dgm:ptLst>
  <dgm:cxnLst>
    <dgm:cxn modelId="{EC450542-0ED9-4BD6-9E85-5709B80794C5}" type="presOf" srcId="{01A66772-F185-4D58-B8BB-E9370D7A7A2B}" destId="{B6056BFB-47D7-4C5F-BA11-2CB63C56A52D}" srcOrd="0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</dgm:ptLst>
  <dgm:cxnLst>
    <dgm:cxn modelId="{EC450542-0ED9-4BD6-9E85-5709B80794C5}" type="presOf" srcId="{01A66772-F185-4D58-B8BB-E9370D7A7A2B}" destId="{B6056BFB-47D7-4C5F-BA11-2CB63C56A52D}" srcOrd="0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</dgm:ptLst>
  <dgm:cxnLst>
    <dgm:cxn modelId="{EC450542-0ED9-4BD6-9E85-5709B80794C5}" type="presOf" srcId="{01A66772-F185-4D58-B8BB-E9370D7A7A2B}" destId="{B6056BFB-47D7-4C5F-BA11-2CB63C56A52D}" srcOrd="0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</dgm:ptLst>
  <dgm:cxnLst>
    <dgm:cxn modelId="{EC450542-0ED9-4BD6-9E85-5709B80794C5}" type="presOf" srcId="{01A66772-F185-4D58-B8BB-E9370D7A7A2B}" destId="{B6056BFB-47D7-4C5F-BA11-2CB63C56A52D}" srcOrd="0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3200" b="1" dirty="0"/>
            <a:t>MUSIC CHINOOK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 b="1" dirty="0"/>
            <a:t>Employee, customer, invoice, </a:t>
          </a:r>
          <a:r>
            <a:rPr lang="en-US" sz="1400" b="1" dirty="0" err="1"/>
            <a:t>Invoiceline</a:t>
          </a:r>
          <a:r>
            <a:rPr lang="en-US" sz="1400" b="1" dirty="0"/>
            <a:t>, album, Artist, genre, track, playlist track, playlist, </a:t>
          </a:r>
          <a:r>
            <a:rPr lang="en-US" sz="1400" b="1" dirty="0" err="1"/>
            <a:t>mediatype</a:t>
          </a:r>
          <a:r>
            <a:rPr lang="en-US" sz="1400" b="1" dirty="0"/>
            <a:t>.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3200" b="1" dirty="0"/>
            <a:t>By query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3" custLinFactNeighborY="-16760"/>
      <dgm:spPr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3" custLinFactNeighborX="1043" custLinFactNeighborY="-3079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2F278BF9-E1B2-4A1C-B065-C19A7B904219}" type="pres">
      <dgm:prSet presAssocID="{49225C73-1633-42F1-AB3B-7CB183E5F8B8}" presName="compNode" presStyleCnt="0"/>
      <dgm:spPr/>
    </dgm:pt>
    <dgm:pt modelId="{543C18BC-1989-44B2-9862-C670C61D3452}" type="pres">
      <dgm:prSet presAssocID="{49225C73-1633-42F1-AB3B-7CB183E5F8B8}" presName="iconBgRect" presStyleLbl="bgShp" presStyleIdx="1" presStyleCnt="3" custLinFactNeighborX="17" custLinFactNeighborY="-14965"/>
      <dgm:spPr>
        <a:prstGeom prst="ellipse">
          <a:avLst/>
        </a:prstGeom>
      </dgm:spPr>
    </dgm:pt>
    <dgm:pt modelId="{E94F35BC-9C76-400A-BBCA-0032259E2E5A}" type="pres">
      <dgm:prSet presAssocID="{49225C73-1633-42F1-AB3B-7CB183E5F8B8}" presName="iconRect" presStyleLbl="node1" presStyleIdx="1" presStyleCnt="3" custLinFactNeighborX="-2891" custLinFactNeighborY="-2608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503A6D04-9ADD-43CC-9847-497CD48F2D11}" type="pres">
      <dgm:prSet presAssocID="{49225C73-1633-42F1-AB3B-7CB183E5F8B8}" presName="spaceRect" presStyleCnt="0"/>
      <dgm:spPr/>
    </dgm:pt>
    <dgm:pt modelId="{20363298-B2A6-463D-A7BE-F9F67404E389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A47947BB-708D-4F7E-B072-3C2E42B34B24}" type="pres">
      <dgm:prSet presAssocID="{9646853A-8964-4519-A5B1-0B7D18B2983D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2" presStyleCnt="3" custLinFactNeighborX="6527" custLinFactNeighborY="-14535"/>
      <dgm:spPr>
        <a:prstGeom prst="ellipse">
          <a:avLst/>
        </a:prstGeom>
      </dgm:spPr>
    </dgm:pt>
    <dgm:pt modelId="{F09AEBFF-D2D3-4FFF-AD65-C3CEAEEB10F2}" type="pres">
      <dgm:prSet presAssocID="{1C383F32-22E8-4F62-A3E0-BDC3D5F48992}" presName="iconRect" presStyleLbl="node1" presStyleIdx="2" presStyleCnt="3" custLinFactNeighborX="8834" custLinFactNeighborY="-3174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BA953D32-2DFF-47FE-AF26-C6B9E63D38DF}" type="presOf" srcId="{49225C73-1633-42F1-AB3B-7CB183E5F8B8}" destId="{20363298-B2A6-463D-A7BE-F9F67404E389}" srcOrd="0" destOrd="0" presId="urn:microsoft.com/office/officeart/2018/5/layout/IconLeafLabelList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B0B5B21A-5ADD-4500-9A67-9B26AF543EBA}" type="presParOf" srcId="{B6056BFB-47D7-4C5F-BA11-2CB63C56A52D}" destId="{2F278BF9-E1B2-4A1C-B065-C19A7B904219}" srcOrd="2" destOrd="0" presId="urn:microsoft.com/office/officeart/2018/5/layout/IconLeafLabelList"/>
    <dgm:cxn modelId="{11FEAF2C-54F7-4E9C-A1D6-5FA0BF7F3665}" type="presParOf" srcId="{2F278BF9-E1B2-4A1C-B065-C19A7B904219}" destId="{543C18BC-1989-44B2-9862-C670C61D3452}" srcOrd="0" destOrd="0" presId="urn:microsoft.com/office/officeart/2018/5/layout/IconLeafLabelList"/>
    <dgm:cxn modelId="{92C17ECB-A80D-4A0E-95CF-40A53D32275F}" type="presParOf" srcId="{2F278BF9-E1B2-4A1C-B065-C19A7B904219}" destId="{E94F35BC-9C76-400A-BBCA-0032259E2E5A}" srcOrd="1" destOrd="0" presId="urn:microsoft.com/office/officeart/2018/5/layout/IconLeafLabelList"/>
    <dgm:cxn modelId="{54E5AE33-4BE6-44E7-871B-1103A0BA7A56}" type="presParOf" srcId="{2F278BF9-E1B2-4A1C-B065-C19A7B904219}" destId="{503A6D04-9ADD-43CC-9847-497CD48F2D11}" srcOrd="2" destOrd="0" presId="urn:microsoft.com/office/officeart/2018/5/layout/IconLeafLabelList"/>
    <dgm:cxn modelId="{3575FCA0-4FCE-460A-8D84-2C767D311A20}" type="presParOf" srcId="{2F278BF9-E1B2-4A1C-B065-C19A7B904219}" destId="{20363298-B2A6-463D-A7BE-F9F67404E389}" srcOrd="3" destOrd="0" presId="urn:microsoft.com/office/officeart/2018/5/layout/IconLeafLabelList"/>
    <dgm:cxn modelId="{4FD22448-C17B-4C43-BAB3-A0B7AA9BCE0D}" type="presParOf" srcId="{B6056BFB-47D7-4C5F-BA11-2CB63C56A52D}" destId="{A47947BB-708D-4F7E-B072-3C2E42B34B24}" srcOrd="3" destOrd="0" presId="urn:microsoft.com/office/officeart/2018/5/layout/IconLeafLabelList"/>
    <dgm:cxn modelId="{75E30F4F-0E76-457B-9D4F-CDE27C2F7F77}" type="presParOf" srcId="{B6056BFB-47D7-4C5F-BA11-2CB63C56A52D}" destId="{BDCD0AC9-D564-4025-AD8A-36664A6CBE31}" srcOrd="4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</dgm:ptLst>
  <dgm:cxnLst>
    <dgm:cxn modelId="{EC450542-0ED9-4BD6-9E85-5709B80794C5}" type="presOf" srcId="{01A66772-F185-4D58-B8BB-E9370D7A7A2B}" destId="{B6056BFB-47D7-4C5F-BA11-2CB63C56A52D}" srcOrd="0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616949" y="0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1015395" y="350546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35606" y="2669290"/>
          <a:ext cx="2981250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b="1" kern="1200" dirty="0"/>
            <a:t>MUSIC CHINOOK</a:t>
          </a:r>
        </a:p>
      </dsp:txBody>
      <dsp:txXfrm>
        <a:off x="35606" y="2669290"/>
        <a:ext cx="2981250" cy="832500"/>
      </dsp:txXfrm>
    </dsp:sp>
    <dsp:sp modelId="{543C18BC-1989-44B2-9862-C670C61D3452}">
      <dsp:nvSpPr>
        <dsp:cNvPr id="0" name=""/>
        <dsp:cNvSpPr/>
      </dsp:nvSpPr>
      <dsp:spPr>
        <a:xfrm>
          <a:off x="4120227" y="12142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F35BC-9C76-400A-BBCA-0032259E2E5A}">
      <dsp:nvSpPr>
        <dsp:cNvPr id="0" name=""/>
        <dsp:cNvSpPr/>
      </dsp:nvSpPr>
      <dsp:spPr>
        <a:xfrm>
          <a:off x="4477315" y="399703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63298-B2A6-463D-A7BE-F9F67404E389}">
      <dsp:nvSpPr>
        <dsp:cNvPr id="0" name=""/>
        <dsp:cNvSpPr/>
      </dsp:nvSpPr>
      <dsp:spPr>
        <a:xfrm>
          <a:off x="3538574" y="2669290"/>
          <a:ext cx="2981250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1" kern="1200" dirty="0"/>
            <a:t>Employee, customer, invoice, </a:t>
          </a:r>
          <a:r>
            <a:rPr lang="en-US" sz="1400" b="1" kern="1200" dirty="0" err="1"/>
            <a:t>Invoiceline</a:t>
          </a:r>
          <a:r>
            <a:rPr lang="en-US" sz="1400" b="1" kern="1200" dirty="0"/>
            <a:t>, album, Artist, genre, track, playlist track, playlist, </a:t>
          </a:r>
          <a:r>
            <a:rPr lang="en-US" sz="1400" b="1" kern="1200" dirty="0" err="1"/>
            <a:t>mediatype</a:t>
          </a:r>
          <a:r>
            <a:rPr lang="en-US" sz="1400" b="1" kern="1200" dirty="0"/>
            <a:t>.</a:t>
          </a:r>
        </a:p>
      </dsp:txBody>
      <dsp:txXfrm>
        <a:off x="3538574" y="2669290"/>
        <a:ext cx="2981250" cy="832500"/>
      </dsp:txXfrm>
    </dsp:sp>
    <dsp:sp modelId="{5BDDFF18-9AEC-4E5E-B9AA-33D86F01A63E}">
      <dsp:nvSpPr>
        <dsp:cNvPr id="0" name=""/>
        <dsp:cNvSpPr/>
      </dsp:nvSpPr>
      <dsp:spPr>
        <a:xfrm>
          <a:off x="7741585" y="19961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8102627" y="340634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7041543" y="2669290"/>
          <a:ext cx="2981250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b="1" kern="1200" dirty="0"/>
            <a:t>By query</a:t>
          </a:r>
        </a:p>
      </dsp:txBody>
      <dsp:txXfrm>
        <a:off x="7041543" y="2669290"/>
        <a:ext cx="2981250" cy="8325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10/8/2024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10/8/2024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10/8/2024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10/8/2024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10/8/2024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10/8/2024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10/8/2024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10/8/2024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rmAutofit/>
          </a:bodyPr>
          <a:lstStyle/>
          <a:p>
            <a:r>
              <a:rPr lang="en-US" dirty="0"/>
              <a:t>Chinook Music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/>
          </a:bodyPr>
          <a:lstStyle/>
          <a:p>
            <a:r>
              <a:rPr lang="en-US" dirty="0"/>
              <a:t>	</a:t>
            </a:r>
            <a:r>
              <a:rPr lang="en-US" b="1" dirty="0"/>
              <a:t>    :- Vinay </a:t>
            </a:r>
            <a:r>
              <a:rPr lang="en-US" b="1" dirty="0" err="1"/>
              <a:t>Prakash.n</a:t>
            </a:r>
            <a:endParaRPr lang="en-US" b="1" dirty="0"/>
          </a:p>
          <a:p>
            <a:r>
              <a:rPr lang="en-US" sz="1200" dirty="0"/>
              <a:t>			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(Data Analytics)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BE1849-AC2D-75C0-D5E0-DCCDD8C404CE}"/>
              </a:ext>
            </a:extLst>
          </p:cNvPr>
          <p:cNvSpPr txBox="1"/>
          <p:nvPr/>
        </p:nvSpPr>
        <p:spPr>
          <a:xfrm>
            <a:off x="718457" y="653143"/>
            <a:ext cx="65967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Find the Number of Quantity are Bill for an State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COUNT(quantity) AS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No_of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billingstate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invoiceline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    JOIN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invoice 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invoiceline.invoiceid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invoice.invoiceid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GROUP BY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billingstate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97879C-E586-C499-D867-6712FADD8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166" y="1069842"/>
            <a:ext cx="2267266" cy="51537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9A127A-DD8A-0B2B-6C77-72EE18D10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065" y="1163047"/>
            <a:ext cx="3153215" cy="10955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B39E21-7386-8F8D-B75B-E90396936C07}"/>
              </a:ext>
            </a:extLst>
          </p:cNvPr>
          <p:cNvSpPr txBox="1"/>
          <p:nvPr/>
        </p:nvSpPr>
        <p:spPr>
          <a:xfrm>
            <a:off x="718457" y="4158342"/>
            <a:ext cx="69886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 Write a Query to Display Total Number of the unique ID for Artist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SUM(DISTINCT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artistid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)) AS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Unique_ID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  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artist;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E83335-3076-8A67-C55A-B87A2107DAEB}"/>
              </a:ext>
            </a:extLst>
          </p:cNvPr>
          <p:cNvCxnSpPr/>
          <p:nvPr/>
        </p:nvCxnSpPr>
        <p:spPr>
          <a:xfrm>
            <a:off x="0" y="3646714"/>
            <a:ext cx="933994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397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017C07-A391-5AE9-328D-25F3A4B34B07}"/>
              </a:ext>
            </a:extLst>
          </p:cNvPr>
          <p:cNvSpPr txBox="1"/>
          <p:nvPr/>
        </p:nvSpPr>
        <p:spPr>
          <a:xfrm>
            <a:off x="827313" y="191639"/>
            <a:ext cx="62483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9. Write a Query to Display Name and </a:t>
            </a:r>
            <a:r>
              <a:rPr lang="en-US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MediaType_ID</a:t>
            </a:r>
            <a:r>
              <a:rPr lang="en-US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the MediaType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   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MediatypeID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Name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  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mediatype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B4CC7-28F5-537C-8A3E-9290F6CDA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375" y="226101"/>
            <a:ext cx="4239217" cy="181000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D7AD12-C8A7-5AE4-E0A4-596197A3B9AD}"/>
              </a:ext>
            </a:extLst>
          </p:cNvPr>
          <p:cNvSpPr txBox="1"/>
          <p:nvPr/>
        </p:nvSpPr>
        <p:spPr>
          <a:xfrm>
            <a:off x="538842" y="2444983"/>
            <a:ext cx="65368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 Write a Query to Display Employees with Customers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    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CONCAT(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employee.firstname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      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 ' ',     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employee.lastname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AS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Employee_Name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   CONCAT(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customer.firstname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          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' ',          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customer.lastname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AS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Customer_Name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  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employee       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   JOIN   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customer 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employee.employeeId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customer.customerId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FF890F-44DE-C2C8-130B-33CC4BE0F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375" y="3124276"/>
            <a:ext cx="4124901" cy="284837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F0BB316-E14B-818A-2411-AFF97FCF94A0}"/>
              </a:ext>
            </a:extLst>
          </p:cNvPr>
          <p:cNvCxnSpPr/>
          <p:nvPr/>
        </p:nvCxnSpPr>
        <p:spPr>
          <a:xfrm>
            <a:off x="0" y="2329543"/>
            <a:ext cx="12192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415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6069A7-C1AE-665F-6827-6FF90B7EF8EC}"/>
              </a:ext>
            </a:extLst>
          </p:cNvPr>
          <p:cNvSpPr txBox="1"/>
          <p:nvPr/>
        </p:nvSpPr>
        <p:spPr>
          <a:xfrm>
            <a:off x="402772" y="239484"/>
            <a:ext cx="612865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11. Write a Query to Display all Billing Detail from Invoice Table and the Customers from Customer table and also Price from the </a:t>
            </a:r>
            <a:r>
              <a:rPr lang="en-IN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Invoiceline</a:t>
            </a:r>
            <a:r>
              <a:rPr lang="en-IN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table 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SELECT     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customer.customerId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,    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	CONCAT(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customer.firstname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,           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		 ' ',            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customer.lastname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) AS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Customer_Name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,    	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billingaddress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,   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billingcity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,   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billingstate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,    	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billingcountry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,    quantity,    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	ROUND(SUM(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invoiceline.unitprice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)) AS Price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FROM    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	customer        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	     RIGHT JOIN    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	invoice ON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Customer.customerid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invoice.customerid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       	JOIN    </a:t>
            </a:r>
          </a:p>
          <a:p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invoiceline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invoice.invoiceid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invoiceline.invoicelineid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GROUP BY </a:t>
            </a:r>
          </a:p>
          <a:p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customer.customerid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, CONCAT(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customer.firstname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,        	' ‘,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customer.lastname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) ,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billingaddress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,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billingcity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,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billingstate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,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billingcountry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, quantity;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1295EF-2D3A-E991-F945-423205BF7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30" y="1099458"/>
            <a:ext cx="5807730" cy="32927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78010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1A215A-94BD-0B3C-63B6-C879450A267C}"/>
              </a:ext>
            </a:extLst>
          </p:cNvPr>
          <p:cNvSpPr txBox="1"/>
          <p:nvPr/>
        </p:nvSpPr>
        <p:spPr>
          <a:xfrm>
            <a:off x="1186542" y="224987"/>
            <a:ext cx="102543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12. Write a Query to Display Trigger After Inserting value from invoice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DELIMITER //</a:t>
            </a:r>
          </a:p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CREATE TRIGGER </a:t>
            </a:r>
            <a:r>
              <a:rPr lang="en-IN" sz="1600" dirty="0" err="1">
                <a:latin typeface="Arial" panose="020B0604020202020204" pitchFamily="34" charset="0"/>
                <a:cs typeface="Arial" panose="020B0604020202020204" pitchFamily="34" charset="0"/>
              </a:rPr>
              <a:t>after_invoice_insert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AFTER INSERT ON Invoice</a:t>
            </a:r>
          </a:p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FOR EACH ROW</a:t>
            </a:r>
          </a:p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BEGIN</a:t>
            </a:r>
          </a:p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INSERT INTO </a:t>
            </a:r>
            <a:r>
              <a:rPr lang="en-IN" sz="1600" dirty="0" err="1">
                <a:latin typeface="Arial" panose="020B0604020202020204" pitchFamily="34" charset="0"/>
                <a:cs typeface="Arial" panose="020B0604020202020204" pitchFamily="34" charset="0"/>
              </a:rPr>
              <a:t>InvoiceLog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IN" sz="1600" dirty="0" err="1">
                <a:latin typeface="Arial" panose="020B0604020202020204" pitchFamily="34" charset="0"/>
                <a:cs typeface="Arial" panose="020B0604020202020204" pitchFamily="34" charset="0"/>
              </a:rPr>
              <a:t>InvoiceId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1600" dirty="0" err="1">
                <a:latin typeface="Arial" panose="020B0604020202020204" pitchFamily="34" charset="0"/>
                <a:cs typeface="Arial" panose="020B0604020202020204" pitchFamily="34" charset="0"/>
              </a:rPr>
              <a:t>LogDate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VALUES (</a:t>
            </a:r>
            <a:r>
              <a:rPr lang="en-IN" sz="1600" dirty="0" err="1">
                <a:latin typeface="Arial" panose="020B0604020202020204" pitchFamily="34" charset="0"/>
                <a:cs typeface="Arial" panose="020B0604020202020204" pitchFamily="34" charset="0"/>
              </a:rPr>
              <a:t>NEW.InvoiceId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, NOW());</a:t>
            </a:r>
          </a:p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END //</a:t>
            </a:r>
          </a:p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DELIMITER 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E294C-D1BC-2392-6888-B27BA5B3C69B}"/>
              </a:ext>
            </a:extLst>
          </p:cNvPr>
          <p:cNvSpPr txBox="1"/>
          <p:nvPr/>
        </p:nvSpPr>
        <p:spPr>
          <a:xfrm>
            <a:off x="1186542" y="3269950"/>
            <a:ext cx="945968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13. Write a Query to Display Trigger Before Inserting value from invoice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DELIMITER //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CREATE TRIGGER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before_invoice_insert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BEFORE INSERT ON Invoice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 EACH ROW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BEGIN  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IF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NEW.Total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IS NULL THEN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        SET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NEW.Total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0;   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END IF;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END //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DELIMITER ;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DE1FA2-84C7-92F5-6A78-3A6FF6D1034B}"/>
              </a:ext>
            </a:extLst>
          </p:cNvPr>
          <p:cNvCxnSpPr/>
          <p:nvPr/>
        </p:nvCxnSpPr>
        <p:spPr>
          <a:xfrm>
            <a:off x="0" y="3178629"/>
            <a:ext cx="12192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205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4BD7D4-2EDD-1A61-1BC3-484387757E34}"/>
              </a:ext>
            </a:extLst>
          </p:cNvPr>
          <p:cNvSpPr txBox="1"/>
          <p:nvPr/>
        </p:nvSpPr>
        <p:spPr>
          <a:xfrm>
            <a:off x="1502229" y="208126"/>
            <a:ext cx="6629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14. Write a Query to create an Views from Genre Name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create View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Genre_details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genreid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Name from Genre; </a:t>
            </a:r>
          </a:p>
          <a:p>
            <a:r>
              <a:rPr lang="en-US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For to Check View Table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     *FROM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genre_details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8808EE-F373-6056-84B6-9426579D6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4832" y="181166"/>
            <a:ext cx="2638793" cy="35542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978EC4-9D5F-DCCA-453A-021ACC9AF319}"/>
              </a:ext>
            </a:extLst>
          </p:cNvPr>
          <p:cNvSpPr txBox="1"/>
          <p:nvPr/>
        </p:nvSpPr>
        <p:spPr>
          <a:xfrm>
            <a:off x="350753" y="2405742"/>
            <a:ext cx="67382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 find the Top 5 Customers Who Spend the Most Money in the Store </a:t>
            </a:r>
          </a:p>
          <a:p>
            <a:endParaRPr lang="en-US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    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customer.customerid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customer.FirstName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   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customer.lastname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invoice.Total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  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customer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       JOIN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    invoice 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customer.CustomerId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invoice.CustomerId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ORDER BY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invoice.total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DESC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LIMIT 5;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D74928-6564-F858-199E-DA71A9BE2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960" y="4033688"/>
            <a:ext cx="4458322" cy="214342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379FAAA-FB32-0AD7-B3F7-A88902A0AE38}"/>
              </a:ext>
            </a:extLst>
          </p:cNvPr>
          <p:cNvCxnSpPr/>
          <p:nvPr/>
        </p:nvCxnSpPr>
        <p:spPr>
          <a:xfrm>
            <a:off x="0" y="2239451"/>
            <a:ext cx="8382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4035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2D81336-CE09-2FA4-58BE-C1C6177EDF21}"/>
              </a:ext>
            </a:extLst>
          </p:cNvPr>
          <p:cNvSpPr/>
          <p:nvPr/>
        </p:nvSpPr>
        <p:spPr>
          <a:xfrm>
            <a:off x="751114" y="574284"/>
            <a:ext cx="10689771" cy="51598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3C3BED-6B4A-B24D-F0BD-A175D6BF5A7F}"/>
              </a:ext>
            </a:extLst>
          </p:cNvPr>
          <p:cNvSpPr txBox="1"/>
          <p:nvPr/>
        </p:nvSpPr>
        <p:spPr>
          <a:xfrm>
            <a:off x="1088572" y="2369368"/>
            <a:ext cx="9829799" cy="2308324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IN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lgerian" panose="04020705040A02060702" pitchFamily="82" charset="0"/>
              </a:rPr>
              <a:t>			Over All View</a:t>
            </a:r>
          </a:p>
          <a:p>
            <a:r>
              <a:rPr lang="en-IN" sz="4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lgerian" panose="04020705040A02060702" pitchFamily="82" charset="0"/>
              </a:rPr>
              <a:t>DAsHBOARD</a:t>
            </a:r>
            <a:r>
              <a:rPr lang="en-IN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lgerian" panose="04020705040A02060702" pitchFamily="82" charset="0"/>
              </a:rPr>
              <a:t> OF THE CHINOOK MUSIC ANALYSIS</a:t>
            </a:r>
          </a:p>
        </p:txBody>
      </p:sp>
    </p:spTree>
    <p:extLst>
      <p:ext uri="{BB962C8B-B14F-4D97-AF65-F5344CB8AC3E}">
        <p14:creationId xmlns:p14="http://schemas.microsoft.com/office/powerpoint/2010/main" val="3789626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A862CF-9DB6-B6EB-E133-9051D7ECE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" y="0"/>
            <a:ext cx="121829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4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8AB43A9-E04F-D91F-146C-92D1BAB1DC8D}"/>
              </a:ext>
            </a:extLst>
          </p:cNvPr>
          <p:cNvSpPr/>
          <p:nvPr/>
        </p:nvSpPr>
        <p:spPr>
          <a:xfrm>
            <a:off x="141514" y="250371"/>
            <a:ext cx="11919857" cy="61177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77" y="990600"/>
            <a:ext cx="3888380" cy="121920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2"/>
                </a:solidFill>
              </a:rPr>
              <a:t>THANK YOU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416704-3F5B-C854-D4F6-274A8787F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43" y="402771"/>
            <a:ext cx="7554686" cy="581297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E71C2CF-08A7-332E-E481-C7CBBCBBC392}"/>
              </a:ext>
            </a:extLst>
          </p:cNvPr>
          <p:cNvCxnSpPr>
            <a:cxnSpLocks/>
          </p:cNvCxnSpPr>
          <p:nvPr/>
        </p:nvCxnSpPr>
        <p:spPr>
          <a:xfrm>
            <a:off x="7955277" y="217714"/>
            <a:ext cx="0" cy="6237515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1514CE4-4C67-7EFC-A19C-1B58045D4908}"/>
              </a:ext>
            </a:extLst>
          </p:cNvPr>
          <p:cNvCxnSpPr/>
          <p:nvPr/>
        </p:nvCxnSpPr>
        <p:spPr>
          <a:xfrm>
            <a:off x="7955277" y="2536371"/>
            <a:ext cx="410609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B5A509A-7749-91F7-0A8C-0ACBE2AA3A66}"/>
              </a:ext>
            </a:extLst>
          </p:cNvPr>
          <p:cNvSpPr txBox="1"/>
          <p:nvPr/>
        </p:nvSpPr>
        <p:spPr>
          <a:xfrm>
            <a:off x="8159928" y="3090523"/>
            <a:ext cx="375992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:- Vinay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Prakash.N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		(Data Analytics)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665191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86604"/>
            <a:ext cx="4201886" cy="573367"/>
          </a:xfrm>
        </p:spPr>
        <p:txBody>
          <a:bodyPr>
            <a:normAutofit/>
          </a:bodyPr>
          <a:lstStyle/>
          <a:p>
            <a:r>
              <a:rPr lang="en-US" sz="3200" dirty="0"/>
              <a:t>About The Group</a:t>
            </a:r>
          </a:p>
        </p:txBody>
      </p:sp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2665043"/>
              </p:ext>
            </p:extLst>
          </p:nvPr>
        </p:nvGraphicFramePr>
        <p:xfrm>
          <a:off x="6335485" y="2111829"/>
          <a:ext cx="4819877" cy="3772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F1C1AA2F-DC2C-53C1-E96C-8CAF6A104142}"/>
              </a:ext>
            </a:extLst>
          </p:cNvPr>
          <p:cNvSpPr/>
          <p:nvPr/>
        </p:nvSpPr>
        <p:spPr>
          <a:xfrm>
            <a:off x="0" y="0"/>
            <a:ext cx="6096000" cy="64334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0A396B-C541-A704-D075-D8182FF761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4744" y="1186544"/>
            <a:ext cx="1665514" cy="16763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930047-470A-1FF5-DDEA-266037906E2B}"/>
              </a:ext>
            </a:extLst>
          </p:cNvPr>
          <p:cNvSpPr txBox="1"/>
          <p:nvPr/>
        </p:nvSpPr>
        <p:spPr>
          <a:xfrm>
            <a:off x="947057" y="3015343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bg1"/>
                </a:solidFill>
              </a:rPr>
              <a:t>Chinnok</a:t>
            </a:r>
            <a:r>
              <a:rPr lang="en-US" sz="3600" b="1" dirty="0">
                <a:solidFill>
                  <a:schemeClr val="bg1"/>
                </a:solidFill>
              </a:rPr>
              <a:t> Music 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			</a:t>
            </a:r>
            <a:r>
              <a:rPr lang="en-US" sz="3600" b="1" dirty="0"/>
              <a:t>Groups</a:t>
            </a:r>
            <a:endParaRPr lang="en-IN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0D4F96-D928-E69F-9C6C-CF48F4BEFE70}"/>
              </a:ext>
            </a:extLst>
          </p:cNvPr>
          <p:cNvSpPr txBox="1"/>
          <p:nvPr/>
        </p:nvSpPr>
        <p:spPr>
          <a:xfrm>
            <a:off x="6250894" y="783771"/>
            <a:ext cx="54077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Chinnok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Music Group 2009 - 2013 are Sales the Musical Instruments And they Sales around the Countries and the More sales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. The Group are diverse range of cater to Various preference and needs.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45766C-C5A1-FF84-8720-23976C516E4A}"/>
              </a:ext>
            </a:extLst>
          </p:cNvPr>
          <p:cNvSpPr txBox="1"/>
          <p:nvPr/>
        </p:nvSpPr>
        <p:spPr>
          <a:xfrm>
            <a:off x="6466114" y="2351314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 Black" panose="020B0A04020102020204" pitchFamily="34" charset="0"/>
              </a:rPr>
              <a:t>Started in 2001</a:t>
            </a:r>
            <a:endParaRPr lang="en-IN" b="1" dirty="0"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671361-09D1-388B-EB70-B15FCC10E7DD}"/>
              </a:ext>
            </a:extLst>
          </p:cNvPr>
          <p:cNvSpPr txBox="1"/>
          <p:nvPr/>
        </p:nvSpPr>
        <p:spPr>
          <a:xfrm>
            <a:off x="6683829" y="2720646"/>
            <a:ext cx="44715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Our People</a:t>
            </a:r>
          </a:p>
          <a:p>
            <a:endParaRPr lang="en-US" dirty="0">
              <a:latin typeface="Arial Black" panose="020B0A04020102020204" pitchFamily="34" charset="0"/>
            </a:endParaRPr>
          </a:p>
          <a:p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Executive Team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2000+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Employees</a:t>
            </a:r>
          </a:p>
          <a:p>
            <a:endParaRPr lang="en-IN" dirty="0"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BE0C94-3D80-EA3D-4693-0426587D3EEA}"/>
              </a:ext>
            </a:extLst>
          </p:cNvPr>
          <p:cNvSpPr txBox="1"/>
          <p:nvPr/>
        </p:nvSpPr>
        <p:spPr>
          <a:xfrm>
            <a:off x="7043057" y="4215672"/>
            <a:ext cx="3886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 Black" panose="020B0A04020102020204" pitchFamily="34" charset="0"/>
              </a:rPr>
              <a:t>Why We Started</a:t>
            </a:r>
          </a:p>
          <a:p>
            <a:r>
              <a:rPr lang="en-US" sz="2400" b="1" dirty="0">
                <a:latin typeface="Arial Black" panose="020B0A04020102020204" pitchFamily="34" charset="0"/>
              </a:rPr>
              <a:t> .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Pass for Musical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Inustruments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 Black" panose="020B0A04020102020204" pitchFamily="34" charset="0"/>
              </a:rPr>
              <a:t> .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Market Opportunity</a:t>
            </a:r>
          </a:p>
          <a:p>
            <a:r>
              <a:rPr lang="en-US" sz="2400" b="1" dirty="0">
                <a:latin typeface="Arial Black" panose="020B0A04020102020204" pitchFamily="34" charset="0"/>
              </a:rPr>
              <a:t> .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Vision for Growth</a:t>
            </a:r>
            <a:endParaRPr lang="en-IN" sz="24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411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1882746"/>
              </p:ext>
            </p:extLst>
          </p:nvPr>
        </p:nvGraphicFramePr>
        <p:xfrm>
          <a:off x="12279085" y="4735285"/>
          <a:ext cx="1728333" cy="1073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4E012143-8CDC-3980-1B5F-00CEAD684D3E}"/>
              </a:ext>
            </a:extLst>
          </p:cNvPr>
          <p:cNvSpPr/>
          <p:nvPr/>
        </p:nvSpPr>
        <p:spPr>
          <a:xfrm>
            <a:off x="0" y="0"/>
            <a:ext cx="6096000" cy="64008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3F6347-FB71-E9B3-C9CC-177CFF8258BE}"/>
              </a:ext>
            </a:extLst>
          </p:cNvPr>
          <p:cNvSpPr txBox="1"/>
          <p:nvPr/>
        </p:nvSpPr>
        <p:spPr>
          <a:xfrm>
            <a:off x="7391570" y="2690336"/>
            <a:ext cx="42236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 Black" panose="020B0A04020102020204" pitchFamily="34" charset="0"/>
              </a:rPr>
              <a:t>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are Difficulty to find the                                Longest Track and also the Top 5     Customers Details and Sales Details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Total Sales which has done by the Countries wised in the Billing. </a:t>
            </a:r>
            <a:endParaRPr lang="en-IN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CF0164-BD86-5FFB-7751-BA8D2B9336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4972" y="2403616"/>
            <a:ext cx="1742055" cy="17420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7B3AD6-D1DE-5E85-EEB9-DCE9B066208F}"/>
              </a:ext>
            </a:extLst>
          </p:cNvPr>
          <p:cNvSpPr txBox="1"/>
          <p:nvPr/>
        </p:nvSpPr>
        <p:spPr>
          <a:xfrm>
            <a:off x="985157" y="2456765"/>
            <a:ext cx="41256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Problem 	Statement</a:t>
            </a:r>
            <a:endParaRPr lang="en-IN" sz="3600" b="1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AD6716-7F62-9B52-85F2-714DDC643EC7}"/>
              </a:ext>
            </a:extLst>
          </p:cNvPr>
          <p:cNvSpPr txBox="1"/>
          <p:nvPr/>
        </p:nvSpPr>
        <p:spPr>
          <a:xfrm>
            <a:off x="6967027" y="867136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Statement</a:t>
            </a:r>
            <a:endParaRPr lang="en-IN" sz="4400" b="1" dirty="0"/>
          </a:p>
        </p:txBody>
      </p:sp>
    </p:spTree>
    <p:extLst>
      <p:ext uri="{BB962C8B-B14F-4D97-AF65-F5344CB8AC3E}">
        <p14:creationId xmlns:p14="http://schemas.microsoft.com/office/powerpoint/2010/main" val="62306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DATABASE:-</a:t>
            </a:r>
          </a:p>
        </p:txBody>
      </p:sp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1285906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FBAF47F-AC06-FF74-4EA9-4E82E7D52F0E}"/>
              </a:ext>
            </a:extLst>
          </p:cNvPr>
          <p:cNvSpPr txBox="1"/>
          <p:nvPr/>
        </p:nvSpPr>
        <p:spPr>
          <a:xfrm>
            <a:off x="1349829" y="2098515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 Black" panose="020B0A04020102020204" pitchFamily="34" charset="0"/>
              </a:rPr>
              <a:t>         TABLES</a:t>
            </a:r>
            <a:endParaRPr lang="en-IN" b="1" dirty="0"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FBF2CA-6187-94C2-2363-B4229AE093C1}"/>
              </a:ext>
            </a:extLst>
          </p:cNvPr>
          <p:cNvSpPr txBox="1"/>
          <p:nvPr/>
        </p:nvSpPr>
        <p:spPr>
          <a:xfrm>
            <a:off x="1349829" y="2873829"/>
            <a:ext cx="392974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Arial Black" panose="020B0A04020102020204" pitchFamily="34" charset="0"/>
              </a:rPr>
              <a:t>.  </a:t>
            </a:r>
            <a:r>
              <a:rPr lang="en-US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Employee </a:t>
            </a:r>
            <a:endParaRPr lang="en-IN" dirty="0">
              <a:solidFill>
                <a:srgbClr val="0070C0"/>
              </a:solidFill>
            </a:endParaRPr>
          </a:p>
          <a:p>
            <a:r>
              <a:rPr lang="en-US" sz="1800" b="1" dirty="0">
                <a:solidFill>
                  <a:srgbClr val="0070C0"/>
                </a:solidFill>
                <a:latin typeface="Arial Black" panose="020B0A04020102020204" pitchFamily="34" charset="0"/>
              </a:rPr>
              <a:t>. </a:t>
            </a:r>
            <a:r>
              <a:rPr lang="en-US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Customer</a:t>
            </a:r>
            <a:endParaRPr lang="en-IN" dirty="0">
              <a:solidFill>
                <a:srgbClr val="0070C0"/>
              </a:solidFill>
            </a:endParaRPr>
          </a:p>
          <a:p>
            <a:r>
              <a:rPr lang="en-US" sz="1800" b="1" dirty="0">
                <a:solidFill>
                  <a:srgbClr val="0070C0"/>
                </a:solidFill>
                <a:latin typeface="Arial Black" panose="020B0A04020102020204" pitchFamily="34" charset="0"/>
              </a:rPr>
              <a:t>. </a:t>
            </a:r>
            <a:r>
              <a:rPr lang="en-US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Invoice</a:t>
            </a:r>
            <a:endParaRPr lang="en-IN" dirty="0">
              <a:solidFill>
                <a:srgbClr val="0070C0"/>
              </a:solidFill>
            </a:endParaRPr>
          </a:p>
          <a:p>
            <a:r>
              <a:rPr lang="en-US" sz="1800" b="1" dirty="0">
                <a:solidFill>
                  <a:srgbClr val="0070C0"/>
                </a:solidFill>
                <a:latin typeface="Arial Black" panose="020B0A04020102020204" pitchFamily="34" charset="0"/>
              </a:rPr>
              <a:t>. </a:t>
            </a:r>
            <a:r>
              <a:rPr lang="en-US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Invoiceline</a:t>
            </a:r>
            <a:endParaRPr lang="en-IN" dirty="0">
              <a:solidFill>
                <a:srgbClr val="0070C0"/>
              </a:solidFill>
            </a:endParaRPr>
          </a:p>
          <a:p>
            <a:r>
              <a:rPr lang="en-US" sz="1800" b="1" dirty="0">
                <a:solidFill>
                  <a:srgbClr val="0070C0"/>
                </a:solidFill>
                <a:latin typeface="Arial Black" panose="020B0A04020102020204" pitchFamily="34" charset="0"/>
              </a:rPr>
              <a:t>. </a:t>
            </a:r>
            <a:r>
              <a:rPr lang="en-US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Album</a:t>
            </a:r>
            <a:endParaRPr lang="en-IN" dirty="0">
              <a:solidFill>
                <a:srgbClr val="0070C0"/>
              </a:solidFill>
            </a:endParaRPr>
          </a:p>
          <a:p>
            <a:r>
              <a:rPr lang="en-US" sz="1800" b="1" dirty="0">
                <a:solidFill>
                  <a:srgbClr val="0070C0"/>
                </a:solidFill>
                <a:latin typeface="Arial Black" panose="020B0A04020102020204" pitchFamily="34" charset="0"/>
              </a:rPr>
              <a:t>. </a:t>
            </a:r>
            <a:r>
              <a:rPr lang="en-US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Artist</a:t>
            </a:r>
          </a:p>
          <a:p>
            <a:r>
              <a:rPr lang="en-US" sz="1800" b="1" dirty="0">
                <a:solidFill>
                  <a:srgbClr val="0070C0"/>
                </a:solidFill>
                <a:latin typeface="Arial Black" panose="020B0A04020102020204" pitchFamily="34" charset="0"/>
              </a:rPr>
              <a:t>. </a:t>
            </a:r>
            <a:r>
              <a:rPr lang="en-US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Genre</a:t>
            </a:r>
            <a:endParaRPr lang="en-IN" dirty="0">
              <a:solidFill>
                <a:srgbClr val="0070C0"/>
              </a:solidFill>
            </a:endParaRPr>
          </a:p>
          <a:p>
            <a:r>
              <a:rPr lang="en-US" sz="1800" b="1" dirty="0">
                <a:solidFill>
                  <a:srgbClr val="0070C0"/>
                </a:solidFill>
                <a:latin typeface="Arial Black" panose="020B0A04020102020204" pitchFamily="34" charset="0"/>
              </a:rPr>
              <a:t>. </a:t>
            </a:r>
            <a:r>
              <a:rPr lang="en-US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Track</a:t>
            </a:r>
            <a:endParaRPr lang="en-IN" dirty="0">
              <a:solidFill>
                <a:srgbClr val="0070C0"/>
              </a:solidFill>
            </a:endParaRPr>
          </a:p>
          <a:p>
            <a:r>
              <a:rPr lang="en-US" sz="1800" b="1" dirty="0">
                <a:solidFill>
                  <a:srgbClr val="0070C0"/>
                </a:solidFill>
                <a:latin typeface="Arial Black" panose="020B0A04020102020204" pitchFamily="34" charset="0"/>
              </a:rPr>
              <a:t>. </a:t>
            </a:r>
            <a:r>
              <a:rPr lang="en-US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Playlist Track</a:t>
            </a:r>
            <a:endParaRPr lang="en-IN" dirty="0">
              <a:solidFill>
                <a:srgbClr val="0070C0"/>
              </a:solidFill>
            </a:endParaRPr>
          </a:p>
          <a:p>
            <a:r>
              <a:rPr lang="en-US" sz="1800" b="1" dirty="0">
                <a:solidFill>
                  <a:srgbClr val="0070C0"/>
                </a:solidFill>
                <a:latin typeface="Arial Black" panose="020B0A04020102020204" pitchFamily="34" charset="0"/>
              </a:rPr>
              <a:t>. </a:t>
            </a:r>
            <a:r>
              <a:rPr lang="en-US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I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laylist</a:t>
            </a:r>
            <a:endParaRPr lang="en-IN" dirty="0">
              <a:solidFill>
                <a:srgbClr val="0070C0"/>
              </a:solidFill>
            </a:endParaRPr>
          </a:p>
          <a:p>
            <a:r>
              <a:rPr lang="en-US" sz="1800" b="1" dirty="0">
                <a:solidFill>
                  <a:srgbClr val="0070C0"/>
                </a:solidFill>
                <a:latin typeface="Arial Black" panose="020B0A04020102020204" pitchFamily="34" charset="0"/>
              </a:rPr>
              <a:t>. </a:t>
            </a:r>
            <a:r>
              <a:rPr lang="en-US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Mediatype</a:t>
            </a:r>
            <a:endParaRPr lang="en-IN" dirty="0">
              <a:solidFill>
                <a:srgbClr val="0070C0"/>
              </a:solidFill>
            </a:endParaRPr>
          </a:p>
          <a:p>
            <a:endParaRPr lang="en-IN" dirty="0">
              <a:solidFill>
                <a:srgbClr val="0070C0"/>
              </a:solidFill>
            </a:endParaRPr>
          </a:p>
          <a:p>
            <a:endParaRPr lang="en-IN" dirty="0">
              <a:solidFill>
                <a:srgbClr val="0070C0"/>
              </a:solidFill>
            </a:endParaRPr>
          </a:p>
          <a:p>
            <a:endParaRPr lang="en-IN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DA3133-D62A-0BF5-669F-965C7AE983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2437" y="1"/>
            <a:ext cx="6659563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89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760810691"/>
              </p:ext>
            </p:extLst>
          </p:nvPr>
        </p:nvGraphicFramePr>
        <p:xfrm>
          <a:off x="2133600" y="2098675"/>
          <a:ext cx="10058400" cy="3786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C5B7768-B265-986A-9392-DA008EF1C2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857" y="1"/>
            <a:ext cx="10428514" cy="641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185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7914" y="286603"/>
            <a:ext cx="9337765" cy="1450757"/>
          </a:xfrm>
        </p:spPr>
        <p:txBody>
          <a:bodyPr>
            <a:normAutofit/>
          </a:bodyPr>
          <a:lstStyle/>
          <a:p>
            <a:r>
              <a:rPr lang="en-US" dirty="0" err="1"/>
              <a:t>Retriving</a:t>
            </a:r>
            <a:r>
              <a:rPr lang="en-US" dirty="0"/>
              <a:t> Data From Different Tables </a:t>
            </a:r>
          </a:p>
        </p:txBody>
      </p:sp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8379890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E8BDCA0-2362-A781-2DFA-CCBE624FB0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1871" y="5512581"/>
            <a:ext cx="2915057" cy="3238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5522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2906F1-380D-140E-C8A2-8134ADF549D7}"/>
              </a:ext>
            </a:extLst>
          </p:cNvPr>
          <p:cNvSpPr txBox="1"/>
          <p:nvPr/>
        </p:nvSpPr>
        <p:spPr>
          <a:xfrm>
            <a:off x="653143" y="478971"/>
            <a:ext cx="63899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Find the Number of the Genre Name in the Genre Table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SELECT    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COUNT(name) 'No of Genre Name’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  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genre;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11770C-7B71-4ABB-B561-FC20147EA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006" y="1090137"/>
            <a:ext cx="2972215" cy="11431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7FFB03-CA3E-308B-08E7-AEA2E30A5A10}"/>
              </a:ext>
            </a:extLst>
          </p:cNvPr>
          <p:cNvSpPr txBox="1"/>
          <p:nvPr/>
        </p:nvSpPr>
        <p:spPr>
          <a:xfrm>
            <a:off x="772885" y="3429000"/>
            <a:ext cx="59000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Find the SUM of invoice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ROUND(SUM(total), 0) AS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Total_Invoice_Price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  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invoice;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ED6F7F-CADB-C1C3-AD11-0BDCC0968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4796" y="3537275"/>
            <a:ext cx="4180191" cy="132006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687E78-DF9E-BE77-997A-EFAD8C1A9F79}"/>
              </a:ext>
            </a:extLst>
          </p:cNvPr>
          <p:cNvCxnSpPr/>
          <p:nvPr/>
        </p:nvCxnSpPr>
        <p:spPr>
          <a:xfrm>
            <a:off x="0" y="2830286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321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94B326-BB45-F4C3-D39C-B9D33FCBBAE6}"/>
              </a:ext>
            </a:extLst>
          </p:cNvPr>
          <p:cNvSpPr txBox="1"/>
          <p:nvPr/>
        </p:nvSpPr>
        <p:spPr>
          <a:xfrm>
            <a:off x="673381" y="514810"/>
            <a:ext cx="6629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Find the Latest Name of the Media from the MediaType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MediaTypeId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name AS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Media_Name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  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mediatype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ORDER BY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MediaTypeId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DESC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LIMIT 1;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B8F5-85E3-22EC-876D-2B7A65D3D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002340"/>
            <a:ext cx="4075038" cy="11034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9B8024-5F9B-A8F1-8BEC-6B026B3DF14E}"/>
              </a:ext>
            </a:extLst>
          </p:cNvPr>
          <p:cNvSpPr txBox="1"/>
          <p:nvPr/>
        </p:nvSpPr>
        <p:spPr>
          <a:xfrm>
            <a:off x="794657" y="3657600"/>
            <a:ext cx="6019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Find the Billing Countries and the Total Sales of it.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billingcountry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Billing_Country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  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ROUND(SUM(total), 0) AS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Total_Sales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invoice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GROUP BY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billingcountry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81EEA3-E5D6-7535-F9A6-53BF4EC7A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5850" y="1075964"/>
            <a:ext cx="2943636" cy="516327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2C6A07-B2AF-4618-AE98-E0BE04CF37B5}"/>
              </a:ext>
            </a:extLst>
          </p:cNvPr>
          <p:cNvSpPr txBox="1"/>
          <p:nvPr/>
        </p:nvSpPr>
        <p:spPr>
          <a:xfrm>
            <a:off x="8621485" y="387932"/>
            <a:ext cx="1077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49F27B-DD11-F353-3252-E94F8E6FAD34}"/>
              </a:ext>
            </a:extLst>
          </p:cNvPr>
          <p:cNvCxnSpPr>
            <a:cxnSpLocks/>
          </p:cNvCxnSpPr>
          <p:nvPr/>
        </p:nvCxnSpPr>
        <p:spPr>
          <a:xfrm>
            <a:off x="0" y="3570514"/>
            <a:ext cx="85344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2760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2133600" y="2098675"/>
          <a:ext cx="10058400" cy="3786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CCE7DA8-D199-EE58-9628-2AEF21D01254}"/>
              </a:ext>
            </a:extLst>
          </p:cNvPr>
          <p:cNvSpPr txBox="1"/>
          <p:nvPr/>
        </p:nvSpPr>
        <p:spPr>
          <a:xfrm>
            <a:off x="838200" y="620486"/>
            <a:ext cx="55408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find the largest Track in the Database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trackid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name, milliseconds / 1000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track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ORDER BY milliseconds DESC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LIMIT 1;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E86AC2-D76F-D491-A8A8-FF7DE01655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8970" y="828187"/>
            <a:ext cx="5744573" cy="16099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B0EB45-640D-57CF-84A2-E9E81223B169}"/>
              </a:ext>
            </a:extLst>
          </p:cNvPr>
          <p:cNvSpPr txBox="1"/>
          <p:nvPr/>
        </p:nvSpPr>
        <p:spPr>
          <a:xfrm>
            <a:off x="838200" y="3657600"/>
            <a:ext cx="55408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Find the Top 5 most Bytes in Track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name, Bytes,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unitprice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track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ORDER BY bytes DESC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LIMIT 5;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1E8B78-CEBA-49E0-16E3-EA9350863D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28970" y="3757786"/>
            <a:ext cx="5540829" cy="20291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8ECF46-59C8-EC17-16BE-A1A5F1BDFCDA}"/>
              </a:ext>
            </a:extLst>
          </p:cNvPr>
          <p:cNvCxnSpPr/>
          <p:nvPr/>
        </p:nvCxnSpPr>
        <p:spPr>
          <a:xfrm>
            <a:off x="0" y="3178629"/>
            <a:ext cx="12192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226327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10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1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12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13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14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15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16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17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2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3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4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5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6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7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8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9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{F5636F9E-BE61-43DA-A504-53D3A4CF36BB}tf11437505_win32</Template>
  <TotalTime>189</TotalTime>
  <Words>905</Words>
  <Application>Microsoft Office PowerPoint</Application>
  <PresentationFormat>Widescreen</PresentationFormat>
  <Paragraphs>175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Algerian</vt:lpstr>
      <vt:lpstr>Arial</vt:lpstr>
      <vt:lpstr>Arial Black</vt:lpstr>
      <vt:lpstr>Calibri</vt:lpstr>
      <vt:lpstr>Georgia Pro Cond Light</vt:lpstr>
      <vt:lpstr>Speak Pro</vt:lpstr>
      <vt:lpstr>RetrospectVTI</vt:lpstr>
      <vt:lpstr>Chinook Music Analysis</vt:lpstr>
      <vt:lpstr>About The Group</vt:lpstr>
      <vt:lpstr>PowerPoint Presentation</vt:lpstr>
      <vt:lpstr>DATABASE:-</vt:lpstr>
      <vt:lpstr>PowerPoint Presentation</vt:lpstr>
      <vt:lpstr>Retriving Data From Different Tables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Vinay Prakash</dc:creator>
  <cp:lastModifiedBy>Vinay Prakash</cp:lastModifiedBy>
  <cp:revision>4</cp:revision>
  <dcterms:created xsi:type="dcterms:W3CDTF">2024-10-03T12:49:49Z</dcterms:created>
  <dcterms:modified xsi:type="dcterms:W3CDTF">2024-10-08T07:19:04Z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